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18" autoAdjust="0"/>
    <p:restoredTop sz="86364" autoAdjust="0"/>
  </p:normalViewPr>
  <p:slideViewPr>
    <p:cSldViewPr>
      <p:cViewPr>
        <p:scale>
          <a:sx n="100" d="100"/>
          <a:sy n="100" d="100"/>
        </p:scale>
        <p:origin x="-122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62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13D27B6-5442-4C36-A724-6058C505391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748817A-A55C-44D3-9E0B-03B8F2DB1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5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August 9-10	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2017 Annual Business Meeting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latin typeface="Arial" charset="0"/>
              </a:rPr>
              <a:t>Chandler, Arizona</a:t>
            </a:r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3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6019800" y="6110287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 smtClean="0">
                <a:solidFill>
                  <a:schemeClr val="tx1"/>
                </a:solidFill>
              </a:rPr>
              <a:t>2017 Annual Business Meeting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304800" y="62674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August 9-10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Chandler, Arizona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95" y="1965324"/>
            <a:ext cx="8229600" cy="4144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0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 smtClean="0">
                <a:solidFill>
                  <a:schemeClr val="tx1"/>
                </a:solidFill>
              </a:rPr>
              <a:t>2017 Annual Business Meeting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04800" y="62674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August 9-10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Chandler, Arizona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9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 smtClean="0">
                <a:solidFill>
                  <a:schemeClr val="tx1"/>
                </a:solidFill>
              </a:rPr>
              <a:t>2017 Annual Business Meeting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304800" y="62674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August 9-10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Chandler, Arizona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9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 smtClean="0">
                <a:solidFill>
                  <a:schemeClr val="tx1"/>
                </a:solidFill>
              </a:rPr>
              <a:t>2017 Annual Business Meeting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04800" y="62674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August 9-10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Chandler, Arizona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6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743200" y="635635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 smtClean="0">
                <a:solidFill>
                  <a:schemeClr val="tx1"/>
                </a:solidFill>
              </a:rPr>
              <a:t>2017 Annual Business Meeting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04800" y="62674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749F5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August 9-10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81775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3749F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Chandler, Arizona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94549"/>
            <a:ext cx="8229600" cy="400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August 9-10	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2017 Annual Business Meeting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latin typeface="Arial" charset="0"/>
              </a:rPr>
              <a:t>Chandler, Arizona</a:t>
            </a:r>
            <a:endParaRPr lang="en-US" altLang="en-US" dirty="0"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2861"/>
            <a:ext cx="1767708" cy="15011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</p:spTree>
    <p:extLst>
      <p:ext uri="{BB962C8B-B14F-4D97-AF65-F5344CB8AC3E}">
        <p14:creationId xmlns:p14="http://schemas.microsoft.com/office/powerpoint/2010/main" val="213825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70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7696200" cy="838200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IFTA Chronicles -Yesteryear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267200"/>
            <a:ext cx="8261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Presenters: </a:t>
            </a:r>
          </a:p>
          <a:p>
            <a:pPr algn="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Burch (Ryder)</a:t>
            </a:r>
          </a:p>
          <a:p>
            <a:pPr algn="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Smith (IA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57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Tax Reports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Frequency:  monthly, quarterly, annually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Due date:  20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, 25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, 30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, last of month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Postmark honored?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Format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Computation of tax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Vehicles covered?  Formula?  State MPGs?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Individual vehicle MPGs?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Supporting documentation required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Payment in certified funds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7200"/>
            <a:ext cx="2047875" cy="116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95600"/>
            <a:ext cx="23622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Credits &amp; Refunds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 credits carry over?</a:t>
            </a:r>
          </a:p>
          <a:p>
            <a:pPr eaLnBrk="1" hangingPunct="1"/>
            <a:r>
              <a:rPr lang="en-US" altLang="en-US" smtClean="0"/>
              <a:t>How long?</a:t>
            </a:r>
          </a:p>
          <a:p>
            <a:pPr eaLnBrk="1" hangingPunct="1"/>
            <a:r>
              <a:rPr lang="en-US" altLang="en-US" smtClean="0"/>
              <a:t>Refunds available?</a:t>
            </a:r>
          </a:p>
          <a:p>
            <a:pPr eaLnBrk="1" hangingPunct="1"/>
            <a:r>
              <a:rPr lang="en-US" altLang="en-US" smtClean="0"/>
              <a:t>Minimum amount?</a:t>
            </a:r>
          </a:p>
          <a:p>
            <a:pPr eaLnBrk="1" hangingPunct="1"/>
            <a:r>
              <a:rPr lang="en-US" altLang="en-US" smtClean="0"/>
              <a:t>Audit first?</a:t>
            </a:r>
          </a:p>
          <a:p>
            <a:pPr eaLnBrk="1" hangingPunct="1"/>
            <a:r>
              <a:rPr lang="en-US" altLang="en-US" smtClean="0"/>
              <a:t>Documentation?</a:t>
            </a:r>
          </a:p>
          <a:p>
            <a:pPr eaLnBrk="1" hangingPunct="1"/>
            <a:r>
              <a:rPr lang="en-US" altLang="en-US" smtClean="0"/>
              <a:t>Other restrictions?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0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958012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Audit &amp; Administration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144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Record requirements</a:t>
            </a:r>
          </a:p>
          <a:p>
            <a:pPr lvl="1" eaLnBrk="1" hangingPunct="1"/>
            <a:r>
              <a:rPr lang="en-US" altLang="en-US" dirty="0" smtClean="0"/>
              <a:t>Official fuel receipts</a:t>
            </a:r>
          </a:p>
          <a:p>
            <a:pPr lvl="1" eaLnBrk="1" hangingPunct="1"/>
            <a:r>
              <a:rPr lang="en-US" altLang="en-US" dirty="0" smtClean="0"/>
              <a:t>Original documents</a:t>
            </a:r>
          </a:p>
          <a:p>
            <a:pPr eaLnBrk="1" hangingPunct="1"/>
            <a:r>
              <a:rPr lang="en-US" altLang="en-US" dirty="0" smtClean="0"/>
              <a:t>Frequent changes in requirements</a:t>
            </a:r>
          </a:p>
          <a:p>
            <a:pPr eaLnBrk="1" hangingPunct="1"/>
            <a:r>
              <a:rPr lang="en-US" altLang="en-US" dirty="0" smtClean="0"/>
              <a:t>Rules inaccessible to taxpayers</a:t>
            </a:r>
          </a:p>
          <a:p>
            <a:pPr eaLnBrk="1" hangingPunct="1"/>
            <a:r>
              <a:rPr lang="en-US" altLang="en-US" dirty="0" smtClean="0"/>
              <a:t>Multiple audits under different rules</a:t>
            </a:r>
          </a:p>
          <a:p>
            <a:pPr eaLnBrk="1" hangingPunct="1"/>
            <a:r>
              <a:rPr lang="en-US" altLang="en-US" dirty="0" smtClean="0"/>
              <a:t>LOTS of Gotchas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44" y="1066800"/>
            <a:ext cx="2464594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429000"/>
            <a:ext cx="20478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      Fuel Use Taxes in 1983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Non-uniform ?	Definitely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Burdensome ? 	For carriers of all sizes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Expensive ?		US DOT:  $1 billion a 					year in administrative 				costs for motor carriers</a:t>
            </a:r>
          </a:p>
        </p:txBody>
      </p:sp>
    </p:spTree>
    <p:extLst>
      <p:ext uri="{BB962C8B-B14F-4D97-AF65-F5344CB8AC3E}">
        <p14:creationId xmlns:p14="http://schemas.microsoft.com/office/powerpoint/2010/main" val="21312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IFTA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First implemented 1983 - 3 members</a:t>
            </a:r>
          </a:p>
          <a:p>
            <a:pPr eaLnBrk="1" hangingPunct="1"/>
            <a:r>
              <a:rPr lang="en-US" altLang="en-US" dirty="0" smtClean="0"/>
              <a:t>Redrafted per NGA 1986 - 4 members</a:t>
            </a:r>
          </a:p>
          <a:p>
            <a:pPr eaLnBrk="1" hangingPunct="1"/>
            <a:r>
              <a:rPr lang="en-US" altLang="en-US" dirty="0" smtClean="0"/>
              <a:t>Required by ISTEA 1991 -  14 members</a:t>
            </a:r>
          </a:p>
          <a:p>
            <a:pPr eaLnBrk="1" hangingPunct="1"/>
            <a:r>
              <a:rPr lang="en-US" altLang="en-US" dirty="0" smtClean="0"/>
              <a:t>ISTEA deadline 1996	</a:t>
            </a:r>
          </a:p>
          <a:p>
            <a:pPr eaLnBrk="1" hangingPunct="1"/>
            <a:r>
              <a:rPr lang="en-US" altLang="en-US" dirty="0" smtClean="0"/>
              <a:t>IFTA Re-codified 1995-98</a:t>
            </a:r>
          </a:p>
          <a:p>
            <a:pPr eaLnBrk="1" hangingPunct="1"/>
            <a:r>
              <a:rPr lang="en-US" altLang="en-US" dirty="0" smtClean="0"/>
              <a:t>Today - 58 members</a:t>
            </a:r>
          </a:p>
          <a:p>
            <a:pPr lvl="1"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9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132806"/>
            <a:ext cx="6648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10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/>
              <a:t>IFTA Chronicles -Yesteryear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80" y="4414045"/>
            <a:ext cx="1396105" cy="14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4" y="3922713"/>
            <a:ext cx="11033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63119"/>
            <a:ext cx="13906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0" y="3137695"/>
            <a:ext cx="14382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2026444"/>
            <a:ext cx="11652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66069"/>
            <a:ext cx="744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07" y="5105400"/>
            <a:ext cx="170988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38874" y="5715000"/>
            <a:ext cx="4572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1328947"/>
            <a:ext cx="2403978" cy="259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First, a little history…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i="1" smtClean="0"/>
              <a:t>30 Years Ago – </a:t>
            </a:r>
          </a:p>
          <a:p>
            <a:pPr algn="ctr" eaLnBrk="1" hangingPunct="1">
              <a:buFontTx/>
              <a:buNone/>
            </a:pPr>
            <a:r>
              <a:rPr lang="en-US" altLang="en-US" smtClean="0"/>
              <a:t>Fuel Use Taxes Are a Crisis</a:t>
            </a:r>
          </a:p>
          <a:p>
            <a:pPr algn="ctr" eaLnBrk="1" hangingPunct="1">
              <a:buFontTx/>
              <a:buNone/>
            </a:pPr>
            <a:r>
              <a:rPr lang="en-US" altLang="en-US" smtClean="0"/>
              <a:t>for the Trucking Industry:</a:t>
            </a:r>
          </a:p>
          <a:p>
            <a:pPr eaLnBrk="1" hangingPunct="1"/>
            <a:r>
              <a:rPr lang="en-US" altLang="en-US" smtClean="0"/>
              <a:t>Non-uniform</a:t>
            </a:r>
          </a:p>
          <a:p>
            <a:pPr eaLnBrk="1" hangingPunct="1"/>
            <a:r>
              <a:rPr lang="en-US" altLang="en-US" smtClean="0"/>
              <a:t>Burdensome</a:t>
            </a:r>
          </a:p>
          <a:p>
            <a:pPr eaLnBrk="1" hangingPunct="1"/>
            <a:r>
              <a:rPr lang="en-US" altLang="en-US" smtClean="0"/>
              <a:t>Expensive to Administer and Comply With</a:t>
            </a:r>
          </a:p>
        </p:txBody>
      </p:sp>
    </p:spTree>
    <p:extLst>
      <p:ext uri="{BB962C8B-B14F-4D97-AF65-F5344CB8AC3E}">
        <p14:creationId xmlns:p14="http://schemas.microsoft.com/office/powerpoint/2010/main" val="28985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Non-Uniformity: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44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Vehicles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Registration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Credentials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Bonds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Leases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Tax Reports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Credits &amp; Refunds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Audit &amp;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0314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Vehicles Reported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&gt; all commercial vehicles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&gt; 2 axles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&gt; 7,000 lbs. empty wt.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&gt; 10,000 lbs. empty wt.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&gt; 18,000 lbs. GVW or 7,500 lbs. empty wt.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&gt; 16,000 lbs. GVW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&gt; 30 gallon fuel tank capacity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&amp; </a:t>
            </a:r>
            <a:r>
              <a:rPr lang="en-US" altLang="en-US" i="1" dirty="0" smtClean="0"/>
              <a:t>at least</a:t>
            </a:r>
            <a:r>
              <a:rPr lang="en-US" altLang="en-US" dirty="0" smtClean="0"/>
              <a:t> 16 other definitions</a:t>
            </a:r>
          </a:p>
        </p:txBody>
      </p:sp>
    </p:spTree>
    <p:extLst>
      <p:ext uri="{BB962C8B-B14F-4D97-AF65-F5344CB8AC3E}">
        <p14:creationId xmlns:p14="http://schemas.microsoft.com/office/powerpoint/2010/main" val="8484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Registration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Annual, biennial, or permanent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One-time fees per fleet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Annual fees per fleet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Annual fees per vehicle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Licenses for each place of business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Renewable in October, December, January, March, April, or July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Vehicle-specific cab cards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Account nos. on vehicle</a:t>
            </a:r>
          </a:p>
        </p:txBody>
      </p:sp>
    </p:spTree>
    <p:extLst>
      <p:ext uri="{BB962C8B-B14F-4D97-AF65-F5344CB8AC3E}">
        <p14:creationId xmlns:p14="http://schemas.microsoft.com/office/powerpoint/2010/main" val="23658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Credentials (DECALS!)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1 per vehicle – or 2?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On left side, right side – or front?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Display dates?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Annual, biennial – or permanent?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Fees?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YOU BETCHA!   Charged by 22 states –TOTAL ANNUAL FEES PER TRUCK:</a:t>
            </a:r>
            <a:r>
              <a:rPr lang="en-US" altLang="en-US" sz="3600" dirty="0" smtClean="0"/>
              <a:t> 			$331.70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0" y="121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313769"/>
            <a:ext cx="163353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37" y="1676400"/>
            <a:ext cx="2100263" cy="22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Bonds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965324"/>
            <a:ext cx="7846695" cy="4144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Required by 19 states</a:t>
            </a:r>
          </a:p>
          <a:p>
            <a:pPr eaLnBrk="1" hangingPunct="1"/>
            <a:r>
              <a:rPr lang="en-US" altLang="en-US" dirty="0" smtClean="0"/>
              <a:t>Various amounts and limits</a:t>
            </a:r>
          </a:p>
          <a:p>
            <a:pPr eaLnBrk="1" hangingPunct="1"/>
            <a:r>
              <a:rPr lang="en-US" altLang="en-US" dirty="0" smtClean="0"/>
              <a:t>Required for refunds in 10 more states</a:t>
            </a:r>
          </a:p>
          <a:p>
            <a:pPr eaLnBrk="1" hangingPunct="1"/>
            <a:r>
              <a:rPr lang="en-US" altLang="en-US" dirty="0" smtClean="0"/>
              <a:t>Alternative security rarely allowed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671941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7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Leases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Who’s responsible for reporting?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Lessee?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Lessor?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Party buying fuel?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Vehicle operator?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Up to parties?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State permission needed?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Depend on term of lease?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Copy required in vehicle?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19400"/>
            <a:ext cx="2686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TA ABM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364</Words>
  <Application>Microsoft Office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IFTA ABM 2016</vt:lpstr>
      <vt:lpstr>PowerPoint Presentation</vt:lpstr>
      <vt:lpstr>IFTA Chronicles -Yesteryear</vt:lpstr>
      <vt:lpstr>First, a little history…</vt:lpstr>
      <vt:lpstr>Non-Uniformity:</vt:lpstr>
      <vt:lpstr>Vehicles Reported</vt:lpstr>
      <vt:lpstr>Registration</vt:lpstr>
      <vt:lpstr>Credentials (DECALS!)</vt:lpstr>
      <vt:lpstr>Bonds</vt:lpstr>
      <vt:lpstr>Leases </vt:lpstr>
      <vt:lpstr>Tax Reports</vt:lpstr>
      <vt:lpstr>Credits &amp; Refunds</vt:lpstr>
      <vt:lpstr>Audit &amp; Administration</vt:lpstr>
      <vt:lpstr>       Fuel Use Taxes in 1983</vt:lpstr>
      <vt:lpstr>IFTA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Lonette Turner</dc:creator>
  <cp:lastModifiedBy>Lonette Turner</cp:lastModifiedBy>
  <cp:revision>27</cp:revision>
  <cp:lastPrinted>2017-07-24T19:03:41Z</cp:lastPrinted>
  <dcterms:created xsi:type="dcterms:W3CDTF">2016-07-21T22:27:59Z</dcterms:created>
  <dcterms:modified xsi:type="dcterms:W3CDTF">2017-08-07T15:19:59Z</dcterms:modified>
</cp:coreProperties>
</file>